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2" r:id="rId5"/>
    <p:sldId id="266" r:id="rId6"/>
    <p:sldId id="258" r:id="rId7"/>
    <p:sldId id="271" r:id="rId8"/>
    <p:sldId id="261" r:id="rId9"/>
    <p:sldId id="260" r:id="rId10"/>
    <p:sldId id="265" r:id="rId11"/>
    <p:sldId id="272" r:id="rId12"/>
    <p:sldId id="267" r:id="rId13"/>
    <p:sldId id="270" r:id="rId14"/>
    <p:sldId id="264" r:id="rId15"/>
    <p:sldId id="269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6/29/2009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Also it shall be, when he sits on the throne of his kingdom, that he shall write for himself a copy of this law in a book, from the one before the priests, the Levites.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Deuteronomy 17.18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For whatever is born of God overcomes the world. And this is the victory that has overcome the world — our faith.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John 5.4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Where there is no counsel, the people fall; 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But in the multitude of counselors there is safety. 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Proverbs 11.14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62000"/>
            <a:ext cx="4114800" cy="513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aseline="30000" dirty="0" smtClean="0">
                <a:latin typeface="+mj-lt"/>
              </a:rPr>
              <a:t>38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i="1" dirty="0" smtClean="0">
                <a:solidFill>
                  <a:schemeClr val="bg1"/>
                </a:solidFill>
                <a:latin typeface="+mj-lt"/>
              </a:rPr>
              <a:t>For I am persuaded that neither death nor life, nor angels nor principalities nor powers, nor things present nor things to come,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000" baseline="30000" dirty="0" smtClean="0">
                <a:latin typeface="+mj-lt"/>
              </a:rPr>
              <a:t>39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i="1" dirty="0" smtClean="0">
                <a:solidFill>
                  <a:schemeClr val="bg1"/>
                </a:solidFill>
                <a:latin typeface="+mj-lt"/>
              </a:rPr>
              <a:t>nor height nor depth, nor any other created thing, shall be able to separate us from the love of God which is in Christ Jesus our Lord. 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Romans 8.38-39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rallelogram 8"/>
          <p:cNvSpPr/>
          <p:nvPr/>
        </p:nvSpPr>
        <p:spPr>
          <a:xfrm>
            <a:off x="3477904" y="2639704"/>
            <a:ext cx="2922896" cy="609600"/>
          </a:xfrm>
          <a:prstGeom prst="parallelogram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457200" y="3110552"/>
            <a:ext cx="5334000" cy="609600"/>
          </a:xfrm>
          <a:prstGeom prst="parallelogram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470848" y="3587088"/>
            <a:ext cx="2196152" cy="609600"/>
          </a:xfrm>
          <a:prstGeom prst="parallelogram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After these things the word of the </a:t>
            </a:r>
            <a:r>
              <a:rPr lang="en-US" sz="3200" i="1" cap="small" dirty="0" smtClean="0">
                <a:solidFill>
                  <a:schemeClr val="bg1"/>
                </a:solidFill>
                <a:latin typeface="+mj-lt"/>
              </a:rPr>
              <a:t>Lord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 came to Abram in a vision, saying, “Do not be afraid, Abram. I am your shield, your exceedingly great reward.” 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Genesis 15.1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117072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Protection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4648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Provision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0" grpId="0" animBg="1"/>
      <p:bldP spid="10" grpId="1" animBg="1"/>
      <p:bldP spid="12" grpId="0" animBg="1"/>
      <p:bldP spid="12" grpId="1" animBg="1"/>
      <p:bldP spid="11" grpId="0"/>
      <p:bldP spid="11" grpId="1"/>
      <p:bldP spid="7" grpId="0"/>
      <p:bldP spid="7" grpId="1"/>
      <p:bldP spid="7" grpId="2"/>
      <p:bldP spid="8" grpId="0"/>
      <p:bldP spid="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 E L </a:t>
            </a:r>
            <a:r>
              <a:rPr lang="en-US" sz="3200" b="1" dirty="0" err="1" smtClean="0"/>
              <a:t>L</a:t>
            </a:r>
            <a:r>
              <a:rPr lang="en-US" sz="3200" b="1" dirty="0" smtClean="0"/>
              <a:t> I N G T O N   D E F E  A T E D  </a:t>
            </a:r>
            <a:endParaRPr lang="en-US" sz="3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1170296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T H E   </a:t>
            </a:r>
            <a:r>
              <a:rPr lang="en-US" sz="3200" b="1" dirty="0" err="1" smtClean="0"/>
              <a:t>E</a:t>
            </a:r>
            <a:r>
              <a:rPr lang="en-US" sz="3200" b="1" dirty="0" smtClean="0"/>
              <a:t> N E M 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agneto" pitchFamily="82" charset="0"/>
              </a:rPr>
              <a:t>1 and 2 </a:t>
            </a:r>
            <a:r>
              <a:rPr lang="en-US" sz="3200" dirty="0" smtClean="0">
                <a:latin typeface="Magneto" pitchFamily="82" charset="0"/>
              </a:rPr>
              <a:t>Chronicles</a:t>
            </a:r>
            <a:r>
              <a:rPr lang="en-US" sz="2800" dirty="0" smtClean="0">
                <a:latin typeface="Magneto" pitchFamily="82" charset="0"/>
              </a:rPr>
              <a:t> originally one book until 180 BC 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04698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LXX called it "The Things Omitted”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3061648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Original title: “The Annals (Affairs) of the Days”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57200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The name "Chronicles" comes from Vulgate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6" grpId="2"/>
      <p:bldP spid="7" grpId="0"/>
      <p:bldP spid="7" grpId="1"/>
      <p:bldP spid="7" grpId="2"/>
      <p:bldP spid="9" grpId="0"/>
      <p:bldP spid="9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371600" y="3886200"/>
            <a:ext cx="4572000" cy="2792104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28600" y="1246496"/>
            <a:ext cx="4572000" cy="2792104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Ezra, traditional author</a:t>
            </a:r>
            <a:endParaRPr lang="en-US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6" name="Picture 5" descr="Scoll t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524000"/>
            <a:ext cx="4109704" cy="545592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57200" y="2043752"/>
            <a:ext cx="4114800" cy="1676400"/>
            <a:chOff x="457200" y="2057400"/>
            <a:chExt cx="4114800" cy="1676400"/>
          </a:xfrm>
        </p:grpSpPr>
        <p:pic>
          <p:nvPicPr>
            <p:cNvPr id="7" name="Picture 6" descr="Scoll bottom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200" y="2057400"/>
              <a:ext cx="4114800" cy="16764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143000" y="2209800"/>
              <a:ext cx="2667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Lincoln" pitchFamily="34" charset="0"/>
                </a:rPr>
                <a:t>Book of the</a:t>
              </a:r>
            </a:p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Lincoln" pitchFamily="34" charset="0"/>
                </a:rPr>
                <a:t>Kings of Judah</a:t>
              </a:r>
            </a:p>
          </p:txBody>
        </p:sp>
      </p:grpSp>
      <p:pic>
        <p:nvPicPr>
          <p:cNvPr id="9" name="Picture 8" descr="Scoll t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4191000"/>
            <a:ext cx="4109704" cy="54559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600200" y="4697104"/>
            <a:ext cx="4114800" cy="1676400"/>
            <a:chOff x="1600200" y="4724400"/>
            <a:chExt cx="4114800" cy="1676400"/>
          </a:xfrm>
        </p:grpSpPr>
        <p:pic>
          <p:nvPicPr>
            <p:cNvPr id="10" name="Picture 9" descr="Scoll bottom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0200" y="4724400"/>
              <a:ext cx="4114800" cy="16764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286000" y="4876800"/>
              <a:ext cx="2667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Lincoln" pitchFamily="34" charset="0"/>
                </a:rPr>
                <a:t>Book of the</a:t>
              </a:r>
            </a:p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Lincoln" pitchFamily="34" charset="0"/>
                </a:rPr>
                <a:t>Kings of Israel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4" grpId="0" animBg="1"/>
      <p:bldP spid="14" grpId="1" animBg="1"/>
      <p:bldP spid="11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295400"/>
            <a:ext cx="2895600" cy="1953904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6" name="Picture 5" descr="Scoll t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524001"/>
            <a:ext cx="2362200" cy="356078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457200" y="1836760"/>
            <a:ext cx="2362200" cy="1107744"/>
            <a:chOff x="457200" y="1836760"/>
            <a:chExt cx="2362200" cy="1107744"/>
          </a:xfrm>
        </p:grpSpPr>
        <p:pic>
          <p:nvPicPr>
            <p:cNvPr id="7" name="Picture 6" descr="Scoll bottom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200" y="1850408"/>
              <a:ext cx="2362200" cy="1094096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50900" y="1836760"/>
              <a:ext cx="1531056" cy="8898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Lincoln" pitchFamily="34" charset="0"/>
                </a:rPr>
                <a:t>1 and 2 Samuel</a:t>
              </a:r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3429000" y="1295400"/>
            <a:ext cx="2895600" cy="1953904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Scoll t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1524001"/>
            <a:ext cx="2362200" cy="356078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3581400" y="1752600"/>
            <a:ext cx="2600462" cy="1143000"/>
            <a:chOff x="381000" y="1752600"/>
            <a:chExt cx="2600462" cy="1143000"/>
          </a:xfrm>
        </p:grpSpPr>
        <p:pic>
          <p:nvPicPr>
            <p:cNvPr id="21" name="Picture 20" descr="Scoll bottom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1000" y="1828800"/>
              <a:ext cx="2600462" cy="10668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685800" y="1752600"/>
              <a:ext cx="209265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Lincoln" pitchFamily="34" charset="0"/>
                </a:rPr>
                <a:t>1 Chronicles</a:t>
              </a:r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228600" y="3276600"/>
            <a:ext cx="2895600" cy="1953904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Scoll t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505201"/>
            <a:ext cx="2362200" cy="356078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457200" y="3817960"/>
            <a:ext cx="2362200" cy="1107744"/>
            <a:chOff x="457200" y="1836760"/>
            <a:chExt cx="2362200" cy="1107744"/>
          </a:xfrm>
        </p:grpSpPr>
        <p:pic>
          <p:nvPicPr>
            <p:cNvPr id="26" name="Picture 25" descr="Scoll bottom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200" y="1850408"/>
              <a:ext cx="2362200" cy="1094096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850900" y="1836760"/>
              <a:ext cx="153105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Lincoln" pitchFamily="34" charset="0"/>
                </a:rPr>
                <a:t>1 and 2 Kings</a:t>
              </a: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3429000" y="3276600"/>
            <a:ext cx="2895600" cy="1953904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 descr="Scoll t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3505201"/>
            <a:ext cx="2362200" cy="356078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3581400" y="3761021"/>
            <a:ext cx="2590800" cy="1164683"/>
            <a:chOff x="381000" y="1779821"/>
            <a:chExt cx="2590800" cy="1164683"/>
          </a:xfrm>
        </p:grpSpPr>
        <p:pic>
          <p:nvPicPr>
            <p:cNvPr id="31" name="Picture 30" descr="Scoll bottom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1000" y="1779821"/>
              <a:ext cx="2590800" cy="116468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685800" y="1828800"/>
              <a:ext cx="202309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Lincoln" pitchFamily="34" charset="0"/>
                </a:rPr>
                <a:t>2 Chronicles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895600" y="1904522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Magneto" pitchFamily="82" charset="0"/>
              </a:rPr>
              <a:t>=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95600" y="3864114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Magneto" pitchFamily="82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8" grpId="0" animBg="1"/>
      <p:bldP spid="18" grpId="1" animBg="1"/>
      <p:bldP spid="23" grpId="0" animBg="1"/>
      <p:bldP spid="23" grpId="1" animBg="1"/>
      <p:bldP spid="28" grpId="0" animBg="1"/>
      <p:bldP spid="28" grpId="1" animBg="1"/>
      <p:bldP spid="33" grpId="0"/>
      <p:bldP spid="33" grpId="1"/>
      <p:bldP spid="34" grpId="0"/>
      <p:bldP spid="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+mj-lt"/>
              </a:rPr>
              <a:t>Three reasons for reiteration:</a:t>
            </a:r>
            <a:endParaRPr lang="en-US" sz="2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6002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agneto" pitchFamily="82" charset="0"/>
              </a:rPr>
              <a:t>1) Repetition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205962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agneto" pitchFamily="82" charset="0"/>
              </a:rPr>
              <a:t>2) Different facets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2538428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agneto" pitchFamily="82" charset="0"/>
              </a:rPr>
              <a:t>3) Law of Recapitulation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+mj-lt"/>
              </a:rPr>
              <a:t>"In Kings the history of the nation is given from the standpoint of the throne; in Chronicles it is given from the standpoint of the altar.  In Kings the palace is the center; in Chronicles the temple is the center.  Kings gives us political history of the nation, while Chronicles gives the religious history."</a:t>
            </a:r>
            <a:endParaRPr lang="en-US" sz="2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J. Vernon McGee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"God buries His workmen, and carries on His work."</a:t>
            </a:r>
            <a:endParaRPr lang="en-US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Charles Wesley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One of illegitimate birth shall not enter the assembly of the </a:t>
            </a:r>
            <a:r>
              <a:rPr lang="en-US" sz="3200" i="1" cap="small" dirty="0" smtClean="0">
                <a:solidFill>
                  <a:schemeClr val="bg1"/>
                </a:solidFill>
                <a:latin typeface="+mj-lt"/>
              </a:rPr>
              <a:t>Lord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; even to the tenth generation none of his descendants shall enter the assembly of the </a:t>
            </a:r>
            <a:r>
              <a:rPr lang="en-US" sz="3200" i="1" cap="small" dirty="0" smtClean="0">
                <a:solidFill>
                  <a:schemeClr val="bg1"/>
                </a:solidFill>
                <a:latin typeface="+mj-lt"/>
              </a:rPr>
              <a:t>Lord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. </a:t>
            </a:r>
            <a:endParaRPr lang="en-US" sz="2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Deuteronomy 23.2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1. Perez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6301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CHRONICLES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137791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2. Hezron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651324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3. Ram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2116484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4. Amminadab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259302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5. Nahshon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3085476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6. Salma (Salmon)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0" y="35915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7. Boaz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10136" y="40487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8. </a:t>
            </a:r>
            <a:r>
              <a:rPr lang="en-US" sz="2800" dirty="0" err="1" smtClean="0">
                <a:latin typeface="+mj-lt"/>
              </a:rPr>
              <a:t>Obed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95600" y="45059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9. Jesse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27696" y="4976828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10. David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Chronicles 2.5-15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300"/>
                            </p:stCondLst>
                            <p:childTnLst>
                              <p:par>
                                <p:cTn id="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800"/>
                            </p:stCondLst>
                            <p:childTnLst>
                              <p:par>
                                <p:cTn id="4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300"/>
                            </p:stCondLst>
                            <p:childTnLst>
                              <p:par>
                                <p:cTn id="4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800"/>
                            </p:stCondLst>
                            <p:childTnLst>
                              <p:par>
                                <p:cTn id="5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300"/>
                            </p:stCondLst>
                            <p:childTnLst>
                              <p:par>
                                <p:cTn id="6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800"/>
                            </p:stCondLst>
                            <p:childTnLst>
                              <p:par>
                                <p:cTn id="6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300"/>
                            </p:stCondLst>
                            <p:childTnLst>
                              <p:par>
                                <p:cTn id="7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 tmFilter="0,0; .5, 0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2309</TotalTime>
  <Words>486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114</cp:revision>
  <dcterms:created xsi:type="dcterms:W3CDTF">2009-06-26T12:57:10Z</dcterms:created>
  <dcterms:modified xsi:type="dcterms:W3CDTF">2009-06-29T17:28:58Z</dcterms:modified>
</cp:coreProperties>
</file>